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2" r:id="rId3"/>
    <p:sldId id="258" r:id="rId4"/>
    <p:sldId id="282" r:id="rId5"/>
    <p:sldId id="288" r:id="rId6"/>
    <p:sldId id="289" r:id="rId7"/>
    <p:sldId id="290" r:id="rId8"/>
    <p:sldId id="261" r:id="rId9"/>
    <p:sldId id="277" r:id="rId10"/>
    <p:sldId id="280" r:id="rId11"/>
    <p:sldId id="278" r:id="rId12"/>
    <p:sldId id="281" r:id="rId13"/>
    <p:sldId id="259" r:id="rId14"/>
    <p:sldId id="276" r:id="rId15"/>
    <p:sldId id="283" r:id="rId16"/>
    <p:sldId id="284" r:id="rId17"/>
    <p:sldId id="285" r:id="rId18"/>
    <p:sldId id="286" r:id="rId19"/>
    <p:sldId id="287" r:id="rId20"/>
    <p:sldId id="270"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0"/>
    <p:restoredTop sz="94656"/>
  </p:normalViewPr>
  <p:slideViewPr>
    <p:cSldViewPr snapToGrid="0" snapToObjects="1">
      <p:cViewPr varScale="1">
        <p:scale>
          <a:sx n="107" d="100"/>
          <a:sy n="107" d="100"/>
        </p:scale>
        <p:origin x="144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A2143-D963-5041-AC53-792BE8F30F06}" type="datetimeFigureOut">
              <a:rPr lang="en-US" smtClean="0"/>
              <a:t>7/13/20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E9A3E-4A68-E444-A503-CD22F3294D22}" type="slidenum">
              <a:rPr lang="en-US" smtClean="0"/>
              <a:t>‹#›</a:t>
            </a:fld>
            <a:endParaRPr lang="en-US"/>
          </a:p>
        </p:txBody>
      </p:sp>
    </p:spTree>
    <p:extLst>
      <p:ext uri="{BB962C8B-B14F-4D97-AF65-F5344CB8AC3E}">
        <p14:creationId xmlns:p14="http://schemas.microsoft.com/office/powerpoint/2010/main" val="405887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4</a:t>
            </a:fld>
            <a:endParaRPr lang="en-US"/>
          </a:p>
        </p:txBody>
      </p:sp>
    </p:spTree>
    <p:extLst>
      <p:ext uri="{BB962C8B-B14F-4D97-AF65-F5344CB8AC3E}">
        <p14:creationId xmlns:p14="http://schemas.microsoft.com/office/powerpoint/2010/main" val="266819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6</a:t>
            </a:fld>
            <a:endParaRPr lang="en-US"/>
          </a:p>
        </p:txBody>
      </p:sp>
    </p:spTree>
    <p:extLst>
      <p:ext uri="{BB962C8B-B14F-4D97-AF65-F5344CB8AC3E}">
        <p14:creationId xmlns:p14="http://schemas.microsoft.com/office/powerpoint/2010/main" val="93840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7</a:t>
            </a:fld>
            <a:endParaRPr lang="en-US"/>
          </a:p>
        </p:txBody>
      </p:sp>
    </p:spTree>
    <p:extLst>
      <p:ext uri="{BB962C8B-B14F-4D97-AF65-F5344CB8AC3E}">
        <p14:creationId xmlns:p14="http://schemas.microsoft.com/office/powerpoint/2010/main" val="318185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F6D76-7F84-5C44-876B-9D820F61AE5A}" type="datetimeFigureOut">
              <a:rPr lang="en-US" smtClean="0"/>
              <a:t>7/13/20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F6D76-7F84-5C44-876B-9D820F61AE5A}" type="datetimeFigureOut">
              <a:rPr lang="en-US" smtClean="0"/>
              <a:t>7/13/20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F6D76-7F84-5C44-876B-9D820F61AE5A}" type="datetimeFigureOut">
              <a:rPr lang="en-US" smtClean="0"/>
              <a:t>7/13/20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6D76-7F84-5C44-876B-9D820F61AE5A}" type="datetimeFigureOut">
              <a:rPr lang="en-US" smtClean="0"/>
              <a:t>7/13/20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6D76-7F84-5C44-876B-9D820F61AE5A}" type="datetimeFigureOut">
              <a:rPr lang="en-US" smtClean="0"/>
              <a:t>7/13/20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datause.cse.ucla.edu/ba_purpose.php"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videoseries?list=PLE1_tW7hM2sCvYWCVYPdd-sKalkf85uH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5" name="TextBox 14"/>
          <p:cNvSpPr txBox="1"/>
          <p:nvPr/>
        </p:nvSpPr>
        <p:spPr>
          <a:xfrm>
            <a:off x="1969682" y="3521561"/>
            <a:ext cx="6783614" cy="2051844"/>
          </a:xfrm>
          <a:prstGeom prst="rect">
            <a:avLst/>
          </a:prstGeom>
          <a:noFill/>
        </p:spPr>
        <p:txBody>
          <a:bodyPr wrap="square" rtlCol="0">
            <a:spAutoFit/>
          </a:bodyPr>
          <a:lstStyle/>
          <a:p>
            <a:pPr>
              <a:lnSpc>
                <a:spcPts val="4980"/>
              </a:lnSpc>
            </a:pPr>
            <a:r>
              <a:rPr lang="en-US" sz="4400" dirty="0">
                <a:solidFill>
                  <a:schemeClr val="bg1"/>
                </a:solidFill>
                <a:latin typeface="Georgia"/>
                <a:cs typeface="Georgia"/>
              </a:rPr>
              <a:t>Direct and Indirect Measures</a:t>
            </a:r>
            <a:endParaRPr lang="en-US" sz="1600" dirty="0">
              <a:solidFill>
                <a:schemeClr val="bg1"/>
              </a:solidFill>
              <a:latin typeface="Arial"/>
              <a:cs typeface="Arial"/>
            </a:endParaRPr>
          </a:p>
          <a:p>
            <a:r>
              <a:rPr lang="en-US" sz="1600" dirty="0">
                <a:solidFill>
                  <a:schemeClr val="bg1"/>
                </a:solidFill>
                <a:latin typeface="Arial"/>
                <a:cs typeface="Arial"/>
              </a:rPr>
              <a:t>Summer 2020 Workshop: Content Series #5</a:t>
            </a:r>
          </a:p>
          <a:p>
            <a:r>
              <a:rPr lang="en-US" sz="1600" dirty="0">
                <a:solidFill>
                  <a:schemeClr val="bg1"/>
                </a:solidFill>
                <a:latin typeface="Arial"/>
                <a:cs typeface="Arial"/>
              </a:rPr>
              <a:t>presented by: Dr. Summer </a:t>
            </a:r>
            <a:r>
              <a:rPr lang="en-US" sz="1600" dirty="0" err="1">
                <a:solidFill>
                  <a:schemeClr val="bg1"/>
                </a:solidFill>
                <a:latin typeface="Arial"/>
                <a:cs typeface="Arial"/>
              </a:rPr>
              <a:t>DeProw</a:t>
            </a:r>
            <a:endParaRPr lang="en-US" sz="1200" dirty="0">
              <a:solidFill>
                <a:schemeClr val="bg1"/>
              </a:solidFill>
              <a:latin typeface="Arial"/>
              <a:cs typeface="Arial"/>
            </a:endParaRPr>
          </a:p>
          <a:p>
            <a:r>
              <a:rPr lang="en-US" sz="1200" dirty="0">
                <a:solidFill>
                  <a:schemeClr val="bg1"/>
                </a:solidFill>
                <a:latin typeface="Arial"/>
                <a:cs typeface="Arial"/>
              </a:rPr>
              <a:t>July 13, 2020</a:t>
            </a:r>
            <a:endParaRPr lang="en-US" sz="800" dirty="0">
              <a:solidFill>
                <a:schemeClr val="bg1"/>
              </a:solidFill>
              <a:latin typeface="Arial"/>
              <a:cs typeface="Arial"/>
            </a:endParaRPr>
          </a:p>
        </p:txBody>
      </p:sp>
      <p:pic>
        <p:nvPicPr>
          <p:cNvPr id="17" name="Picture 16" descr="student-un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pic>
        <p:nvPicPr>
          <p:cNvPr id="3" name="Picture 2"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2710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8478340" cy="1200329"/>
          </a:xfrm>
          <a:prstGeom prst="rect">
            <a:avLst/>
          </a:prstGeom>
        </p:spPr>
        <p:txBody>
          <a:bodyPr wrap="square">
            <a:spAutoFit/>
          </a:bodyPr>
          <a:lstStyle/>
          <a:p>
            <a:pPr lvl="0"/>
            <a:r>
              <a:rPr lang="en-US" sz="3600" dirty="0">
                <a:solidFill>
                  <a:srgbClr val="FFFFFF"/>
                </a:solidFill>
                <a:latin typeface="Georgia"/>
                <a:cs typeface="Georgia"/>
              </a:rPr>
              <a:t>Examples of Direct Measure Instruments:</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
        <p:nvSpPr>
          <p:cNvPr id="12" name="TextBox 11">
            <a:extLst>
              <a:ext uri="{FF2B5EF4-FFF2-40B4-BE49-F238E27FC236}">
                <a16:creationId xmlns:a16="http://schemas.microsoft.com/office/drawing/2014/main" id="{439C2E13-025E-0442-AA88-AA5485D1C258}"/>
              </a:ext>
            </a:extLst>
          </p:cNvPr>
          <p:cNvSpPr txBox="1"/>
          <p:nvPr/>
        </p:nvSpPr>
        <p:spPr>
          <a:xfrm>
            <a:off x="412145" y="1577327"/>
            <a:ext cx="8325941"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Exams (Multiple Choice, T/F, Matching, Short Answer, etc. Question Types)</a:t>
            </a:r>
          </a:p>
          <a:p>
            <a:pPr marL="800100" lvl="1" indent="-342900">
              <a:buFont typeface="Arial" panose="020B0604020202020204" pitchFamily="34" charset="0"/>
              <a:buChar char="•"/>
            </a:pPr>
            <a:r>
              <a:rPr lang="en-US" sz="2000" dirty="0">
                <a:solidFill>
                  <a:schemeClr val="bg1"/>
                </a:solidFill>
              </a:rPr>
              <a:t>Homegrown Tests</a:t>
            </a:r>
          </a:p>
          <a:p>
            <a:pPr marL="800100" lvl="1" indent="-342900">
              <a:buFont typeface="Arial" panose="020B0604020202020204" pitchFamily="34" charset="0"/>
              <a:buChar char="•"/>
            </a:pPr>
            <a:r>
              <a:rPr lang="en-US" sz="2000" dirty="0">
                <a:solidFill>
                  <a:schemeClr val="bg1"/>
                </a:solidFill>
              </a:rPr>
              <a:t>ETS Major Field Exams</a:t>
            </a:r>
          </a:p>
          <a:p>
            <a:pPr marL="800100" lvl="1" indent="-342900">
              <a:buFont typeface="Arial" panose="020B0604020202020204" pitchFamily="34" charset="0"/>
              <a:buChar char="•"/>
            </a:pPr>
            <a:r>
              <a:rPr lang="en-US" sz="2000" dirty="0">
                <a:solidFill>
                  <a:schemeClr val="bg1"/>
                </a:solidFill>
              </a:rPr>
              <a:t>Certification Exams (i.e. NCLEX, Praxis Series)</a:t>
            </a:r>
          </a:p>
          <a:p>
            <a:pPr marL="800100" lvl="1"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Rubrics (Oral or Written Communication, Long Answer Questions, Fine Arts Performance/Project, etc.)</a:t>
            </a:r>
          </a:p>
          <a:p>
            <a:pPr marL="800100" lvl="1" indent="-342900">
              <a:buFont typeface="Arial" panose="020B0604020202020204" pitchFamily="34" charset="0"/>
              <a:buChar char="•"/>
            </a:pPr>
            <a:r>
              <a:rPr lang="en-US" sz="2000" dirty="0">
                <a:solidFill>
                  <a:schemeClr val="bg1"/>
                </a:solidFill>
              </a:rPr>
              <a:t>Homegrown Rubrics</a:t>
            </a:r>
          </a:p>
          <a:p>
            <a:pPr marL="800100" lvl="1" indent="-342900">
              <a:buFont typeface="Arial" panose="020B0604020202020204" pitchFamily="34" charset="0"/>
              <a:buChar char="•"/>
            </a:pPr>
            <a:r>
              <a:rPr lang="en-US" sz="2000" dirty="0">
                <a:solidFill>
                  <a:schemeClr val="bg1"/>
                </a:solidFill>
              </a:rPr>
              <a:t>Published rubrics for example AACU VALUE Rubrics</a:t>
            </a:r>
          </a:p>
          <a:p>
            <a:pPr marL="800100" lvl="1"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Evaluation Forms (Clinical or Internship Performance Evaluations)</a:t>
            </a:r>
          </a:p>
          <a:p>
            <a:pPr marL="800100" lvl="1" indent="-342900">
              <a:buFont typeface="Arial" panose="020B0604020202020204" pitchFamily="34" charset="0"/>
              <a:buChar char="•"/>
            </a:pPr>
            <a:r>
              <a:rPr lang="en-US" sz="2000" dirty="0">
                <a:solidFill>
                  <a:schemeClr val="bg1"/>
                </a:solidFill>
              </a:rPr>
              <a:t>Homegrown Forms</a:t>
            </a:r>
          </a:p>
          <a:p>
            <a:pPr marL="800100" lvl="1" indent="-342900">
              <a:buFont typeface="Arial" panose="020B0604020202020204" pitchFamily="34" charset="0"/>
              <a:buChar char="•"/>
            </a:pPr>
            <a:r>
              <a:rPr lang="en-US" sz="2000" dirty="0">
                <a:solidFill>
                  <a:schemeClr val="bg1"/>
                </a:solidFill>
              </a:rPr>
              <a:t>Accreditor Prescribed Forms</a:t>
            </a:r>
          </a:p>
        </p:txBody>
      </p:sp>
    </p:spTree>
    <p:extLst>
      <p:ext uri="{BB962C8B-B14F-4D97-AF65-F5344CB8AC3E}">
        <p14:creationId xmlns:p14="http://schemas.microsoft.com/office/powerpoint/2010/main" val="406323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4020652" cy="646331"/>
          </a:xfrm>
          <a:prstGeom prst="rect">
            <a:avLst/>
          </a:prstGeom>
        </p:spPr>
        <p:txBody>
          <a:bodyPr wrap="none">
            <a:spAutoFit/>
          </a:bodyPr>
          <a:lstStyle/>
          <a:p>
            <a:pPr lvl="0"/>
            <a:r>
              <a:rPr lang="en-US" sz="3600" dirty="0">
                <a:solidFill>
                  <a:srgbClr val="FFFFFF"/>
                </a:solidFill>
                <a:latin typeface="Georgia"/>
                <a:cs typeface="Georgia"/>
              </a:rPr>
              <a:t>Indirect Measures</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19" name="TextBox 18">
            <a:extLst>
              <a:ext uri="{FF2B5EF4-FFF2-40B4-BE49-F238E27FC236}">
                <a16:creationId xmlns:a16="http://schemas.microsoft.com/office/drawing/2014/main" id="{FC9CD842-40EC-0B49-8B9F-CDBBF98CE5C3}"/>
              </a:ext>
            </a:extLst>
          </p:cNvPr>
          <p:cNvSpPr txBox="1"/>
          <p:nvPr/>
        </p:nvSpPr>
        <p:spPr>
          <a:xfrm>
            <a:off x="1969682" y="990269"/>
            <a:ext cx="6783614"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Carnegie Mellon University defines Direct Measures of Student Learning Assessment as:</a:t>
            </a:r>
          </a:p>
          <a:p>
            <a:r>
              <a:rPr lang="en-US" dirty="0">
                <a:solidFill>
                  <a:schemeClr val="bg1"/>
                </a:solidFill>
                <a:cs typeface="Arial"/>
              </a:rPr>
              <a:t>“Indirect assessments use perceptions, reflections or secondary evidence to make inferences about student learning. For example, surveys of employers, students’ self-assessments, and admissions to graduate schools are all indirect evidence of learning.”</a:t>
            </a:r>
          </a:p>
          <a:p>
            <a:endParaRPr lang="en-US" dirty="0">
              <a:solidFill>
                <a:schemeClr val="bg1"/>
              </a:solidFill>
              <a:cs typeface="Arial"/>
            </a:endParaRPr>
          </a:p>
          <a:p>
            <a:pPr marL="285750" indent="-285750">
              <a:buFont typeface="Arial" panose="020B0604020202020204" pitchFamily="34" charset="0"/>
              <a:buChar char="•"/>
            </a:pPr>
            <a:r>
              <a:rPr lang="en-US" dirty="0">
                <a:solidFill>
                  <a:schemeClr val="bg1"/>
                </a:solidFill>
                <a:cs typeface="Arial"/>
              </a:rPr>
              <a:t>Southern Methodist University offers this definition of Direct Measures:</a:t>
            </a:r>
          </a:p>
          <a:p>
            <a:r>
              <a:rPr lang="en-US" dirty="0">
                <a:solidFill>
                  <a:schemeClr val="bg1"/>
                </a:solidFill>
                <a:cs typeface="Arial"/>
              </a:rPr>
              <a:t>“Indirect measures provide a less concrete view of student learning; for example, attitudes, perceptions, feelings, values, etc. Indirect measures imply student learning by employing self-reported data and reports. Indirect measures help to substantiate instances of student learning. Indirect measures include surveys, interviews, course evaluations, and reports on retention, graduation, and placement, etc. Indirect measures are best situated at program or university level assessment. These measures are commonly in conjunction with direct measures of student learning.”</a:t>
            </a:r>
          </a:p>
        </p:txBody>
      </p:sp>
    </p:spTree>
    <p:extLst>
      <p:ext uri="{BB962C8B-B14F-4D97-AF65-F5344CB8AC3E}">
        <p14:creationId xmlns:p14="http://schemas.microsoft.com/office/powerpoint/2010/main" val="212144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8478340" cy="1200329"/>
          </a:xfrm>
          <a:prstGeom prst="rect">
            <a:avLst/>
          </a:prstGeom>
        </p:spPr>
        <p:txBody>
          <a:bodyPr wrap="square">
            <a:spAutoFit/>
          </a:bodyPr>
          <a:lstStyle/>
          <a:p>
            <a:pPr lvl="0"/>
            <a:r>
              <a:rPr lang="en-US" sz="3600" dirty="0">
                <a:solidFill>
                  <a:srgbClr val="FFFFFF"/>
                </a:solidFill>
                <a:latin typeface="Georgia"/>
                <a:cs typeface="Georgia"/>
              </a:rPr>
              <a:t>Examples of Indirect Measure Instruments:</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
        <p:nvSpPr>
          <p:cNvPr id="12" name="TextBox 11">
            <a:extLst>
              <a:ext uri="{FF2B5EF4-FFF2-40B4-BE49-F238E27FC236}">
                <a16:creationId xmlns:a16="http://schemas.microsoft.com/office/drawing/2014/main" id="{439C2E13-025E-0442-AA88-AA5485D1C258}"/>
              </a:ext>
            </a:extLst>
          </p:cNvPr>
          <p:cNvSpPr txBox="1"/>
          <p:nvPr/>
        </p:nvSpPr>
        <p:spPr>
          <a:xfrm>
            <a:off x="259745" y="1453543"/>
            <a:ext cx="8325941"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Surveys</a:t>
            </a:r>
          </a:p>
          <a:p>
            <a:pPr marL="800100" lvl="1" indent="-342900">
              <a:buFont typeface="Arial" panose="020B0604020202020204" pitchFamily="34" charset="0"/>
              <a:buChar char="•"/>
            </a:pPr>
            <a:r>
              <a:rPr lang="en-US" sz="2000" dirty="0">
                <a:solidFill>
                  <a:schemeClr val="bg1"/>
                </a:solidFill>
              </a:rPr>
              <a:t>Graduate, Alumni and Employer</a:t>
            </a:r>
          </a:p>
          <a:p>
            <a:pPr marL="342900" indent="-342900">
              <a:buFont typeface="Arial" panose="020B0604020202020204" pitchFamily="34" charset="0"/>
              <a:buChar char="•"/>
            </a:pPr>
            <a:r>
              <a:rPr lang="en-US" sz="2000" dirty="0">
                <a:solidFill>
                  <a:schemeClr val="bg1"/>
                </a:solidFill>
              </a:rPr>
              <a:t>Exit Interviews</a:t>
            </a:r>
          </a:p>
        </p:txBody>
      </p:sp>
      <p:sp>
        <p:nvSpPr>
          <p:cNvPr id="13" name="Rectangle 12">
            <a:extLst>
              <a:ext uri="{FF2B5EF4-FFF2-40B4-BE49-F238E27FC236}">
                <a16:creationId xmlns:a16="http://schemas.microsoft.com/office/drawing/2014/main" id="{DFD74291-8424-F04A-9ADC-607F17EA5D8C}"/>
              </a:ext>
            </a:extLst>
          </p:cNvPr>
          <p:cNvSpPr/>
          <p:nvPr/>
        </p:nvSpPr>
        <p:spPr>
          <a:xfrm>
            <a:off x="259745" y="3158351"/>
            <a:ext cx="8478339" cy="1200329"/>
          </a:xfrm>
          <a:prstGeom prst="rect">
            <a:avLst/>
          </a:prstGeom>
        </p:spPr>
        <p:txBody>
          <a:bodyPr wrap="square">
            <a:spAutoFit/>
          </a:bodyPr>
          <a:lstStyle/>
          <a:p>
            <a:pPr lvl="0"/>
            <a:r>
              <a:rPr lang="en-US" sz="3600" dirty="0">
                <a:solidFill>
                  <a:srgbClr val="FFFFFF"/>
                </a:solidFill>
                <a:latin typeface="Georgia"/>
                <a:cs typeface="Georgia"/>
              </a:rPr>
              <a:t>Administrative or End-of Program </a:t>
            </a:r>
          </a:p>
          <a:p>
            <a:pPr lvl="0"/>
            <a:r>
              <a:rPr lang="en-US" sz="3600" dirty="0">
                <a:solidFill>
                  <a:srgbClr val="FFFFFF"/>
                </a:solidFill>
                <a:latin typeface="Georgia"/>
                <a:cs typeface="Georgia"/>
              </a:rPr>
              <a:t>Measures</a:t>
            </a:r>
            <a:endParaRPr lang="en-US" dirty="0">
              <a:solidFill>
                <a:srgbClr val="FFFFFF"/>
              </a:solidFill>
              <a:latin typeface="Arial"/>
              <a:cs typeface="Arial"/>
            </a:endParaRPr>
          </a:p>
        </p:txBody>
      </p:sp>
      <p:sp>
        <p:nvSpPr>
          <p:cNvPr id="14" name="TextBox 13">
            <a:extLst>
              <a:ext uri="{FF2B5EF4-FFF2-40B4-BE49-F238E27FC236}">
                <a16:creationId xmlns:a16="http://schemas.microsoft.com/office/drawing/2014/main" id="{0A21C5DD-CC99-224A-A292-F5FCFBF2E746}"/>
              </a:ext>
            </a:extLst>
          </p:cNvPr>
          <p:cNvSpPr txBox="1"/>
          <p:nvPr/>
        </p:nvSpPr>
        <p:spPr>
          <a:xfrm>
            <a:off x="259745" y="4357685"/>
            <a:ext cx="7871259"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cs typeface="Arial"/>
              </a:rPr>
              <a:t>Retention and/or Graduation Rates</a:t>
            </a:r>
          </a:p>
          <a:p>
            <a:pPr marL="285750" indent="-285750">
              <a:buFont typeface="Arial" panose="020B0604020202020204" pitchFamily="34" charset="0"/>
              <a:buChar char="•"/>
            </a:pPr>
            <a:r>
              <a:rPr lang="en-US" dirty="0">
                <a:solidFill>
                  <a:schemeClr val="bg1"/>
                </a:solidFill>
                <a:cs typeface="Arial"/>
              </a:rPr>
              <a:t>Certification/Placement Exam Pass Rates</a:t>
            </a:r>
          </a:p>
          <a:p>
            <a:pPr marL="285750" indent="-285750">
              <a:buFont typeface="Arial" panose="020B0604020202020204" pitchFamily="34" charset="0"/>
              <a:buChar char="•"/>
            </a:pPr>
            <a:r>
              <a:rPr lang="en-US" dirty="0">
                <a:solidFill>
                  <a:schemeClr val="bg1"/>
                </a:solidFill>
                <a:cs typeface="Arial"/>
              </a:rPr>
              <a:t> Job and Graduate School Placement</a:t>
            </a:r>
          </a:p>
          <a:p>
            <a:pPr marL="285750" indent="-285750">
              <a:buFont typeface="Arial" panose="020B0604020202020204" pitchFamily="34" charset="0"/>
              <a:buChar char="•"/>
            </a:pPr>
            <a:r>
              <a:rPr lang="en-US" dirty="0">
                <a:solidFill>
                  <a:schemeClr val="bg1"/>
                </a:solidFill>
                <a:cs typeface="Arial"/>
              </a:rPr>
              <a:t>Student Presentations and Publications</a:t>
            </a:r>
          </a:p>
        </p:txBody>
      </p:sp>
    </p:spTree>
    <p:extLst>
      <p:ext uri="{BB962C8B-B14F-4D97-AF65-F5344CB8AC3E}">
        <p14:creationId xmlns:p14="http://schemas.microsoft.com/office/powerpoint/2010/main" val="276474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4572000" y="1721305"/>
            <a:ext cx="4312255"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Don</a:t>
            </a:r>
            <a:r>
              <a:rPr lang="fr-FR" sz="2000" dirty="0">
                <a:solidFill>
                  <a:schemeClr val="bg1"/>
                </a:solidFill>
              </a:rPr>
              <a:t>’</a:t>
            </a:r>
            <a:r>
              <a:rPr lang="en-US" sz="2000" dirty="0">
                <a:solidFill>
                  <a:schemeClr val="bg1"/>
                </a:solidFill>
              </a:rPr>
              <a:t>t choose too many measures for an outcome; only choose as many as you have opportunity and resources to analyze.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Don</a:t>
            </a:r>
            <a:r>
              <a:rPr lang="fr-FR" sz="2000" dirty="0">
                <a:solidFill>
                  <a:schemeClr val="bg1"/>
                </a:solidFill>
              </a:rPr>
              <a:t>’</a:t>
            </a:r>
            <a:r>
              <a:rPr lang="en-US" sz="2000" dirty="0">
                <a:solidFill>
                  <a:schemeClr val="bg1"/>
                </a:solidFill>
              </a:rPr>
              <a:t>t choose a measure that does not “get at” the intended student learning outcome.</a:t>
            </a:r>
            <a:endParaRPr lang="en-US" sz="2000" i="1" dirty="0">
              <a:solidFill>
                <a:schemeClr val="bg1"/>
              </a:solidFill>
            </a:endParaRPr>
          </a:p>
        </p:txBody>
      </p:sp>
      <p:sp>
        <p:nvSpPr>
          <p:cNvPr id="11" name="Rectangle 10"/>
          <p:cNvSpPr/>
          <p:nvPr/>
        </p:nvSpPr>
        <p:spPr>
          <a:xfrm>
            <a:off x="259746" y="297882"/>
            <a:ext cx="8478340" cy="646331"/>
          </a:xfrm>
          <a:prstGeom prst="rect">
            <a:avLst/>
          </a:prstGeom>
        </p:spPr>
        <p:txBody>
          <a:bodyPr wrap="square">
            <a:spAutoFit/>
          </a:bodyPr>
          <a:lstStyle/>
          <a:p>
            <a:pPr lvl="0"/>
            <a:r>
              <a:rPr lang="en-US" sz="3600" dirty="0">
                <a:solidFill>
                  <a:srgbClr val="FFFFFF"/>
                </a:solidFill>
                <a:latin typeface="Georgia"/>
                <a:cs typeface="Georgia"/>
              </a:rPr>
              <a:t>Do’s and Don’ts of Crafting Measures</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
        <p:nvSpPr>
          <p:cNvPr id="12" name="TextBox 11">
            <a:extLst>
              <a:ext uri="{FF2B5EF4-FFF2-40B4-BE49-F238E27FC236}">
                <a16:creationId xmlns:a16="http://schemas.microsoft.com/office/drawing/2014/main" id="{439C2E13-025E-0442-AA88-AA5485D1C258}"/>
              </a:ext>
            </a:extLst>
          </p:cNvPr>
          <p:cNvSpPr txBox="1"/>
          <p:nvPr/>
        </p:nvSpPr>
        <p:spPr>
          <a:xfrm>
            <a:off x="412145" y="1739377"/>
            <a:ext cx="4312255"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Don</a:t>
            </a:r>
            <a:r>
              <a:rPr lang="fr-FR" sz="2000" dirty="0">
                <a:solidFill>
                  <a:schemeClr val="bg1"/>
                </a:solidFill>
              </a:rPr>
              <a:t>’</a:t>
            </a:r>
            <a:r>
              <a:rPr lang="en-US" sz="2000" dirty="0">
                <a:solidFill>
                  <a:schemeClr val="bg1"/>
                </a:solidFill>
              </a:rPr>
              <a:t>t be afraid to use multiple measures to assess learning-direct and indirect measures.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Write strong rubrics.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Do make sure that program-level student learning outcomes are shared and discussed with all who teach in the program.</a:t>
            </a:r>
          </a:p>
        </p:txBody>
      </p:sp>
      <p:sp>
        <p:nvSpPr>
          <p:cNvPr id="13" name="Rectangle 12">
            <a:extLst>
              <a:ext uri="{FF2B5EF4-FFF2-40B4-BE49-F238E27FC236}">
                <a16:creationId xmlns:a16="http://schemas.microsoft.com/office/drawing/2014/main" id="{215661A1-7853-9146-8389-0D9E3D9EBD86}"/>
              </a:ext>
            </a:extLst>
          </p:cNvPr>
          <p:cNvSpPr/>
          <p:nvPr/>
        </p:nvSpPr>
        <p:spPr>
          <a:xfrm>
            <a:off x="1639061" y="1189590"/>
            <a:ext cx="1706022" cy="646331"/>
          </a:xfrm>
          <a:prstGeom prst="rect">
            <a:avLst/>
          </a:prstGeom>
        </p:spPr>
        <p:txBody>
          <a:bodyPr wrap="square">
            <a:spAutoFit/>
          </a:bodyPr>
          <a:lstStyle/>
          <a:p>
            <a:pPr lvl="0"/>
            <a:r>
              <a:rPr lang="en-US" sz="3600" dirty="0">
                <a:solidFill>
                  <a:srgbClr val="FFFFFF"/>
                </a:solidFill>
                <a:latin typeface="Georgia"/>
                <a:cs typeface="Georgia"/>
              </a:rPr>
              <a:t>Do’s:</a:t>
            </a:r>
            <a:endParaRPr lang="en-US" sz="3600" dirty="0">
              <a:solidFill>
                <a:srgbClr val="FFFFFF"/>
              </a:solidFill>
              <a:latin typeface="Arial"/>
              <a:cs typeface="Arial"/>
            </a:endParaRPr>
          </a:p>
        </p:txBody>
      </p:sp>
      <p:sp>
        <p:nvSpPr>
          <p:cNvPr id="14" name="Rectangle 13">
            <a:extLst>
              <a:ext uri="{FF2B5EF4-FFF2-40B4-BE49-F238E27FC236}">
                <a16:creationId xmlns:a16="http://schemas.microsoft.com/office/drawing/2014/main" id="{D194304E-2CF9-4E4B-8555-709E63BE1478}"/>
              </a:ext>
            </a:extLst>
          </p:cNvPr>
          <p:cNvSpPr/>
          <p:nvPr/>
        </p:nvSpPr>
        <p:spPr>
          <a:xfrm>
            <a:off x="5951316" y="1189590"/>
            <a:ext cx="1706022" cy="646331"/>
          </a:xfrm>
          <a:prstGeom prst="rect">
            <a:avLst/>
          </a:prstGeom>
        </p:spPr>
        <p:txBody>
          <a:bodyPr wrap="square">
            <a:spAutoFit/>
          </a:bodyPr>
          <a:lstStyle/>
          <a:p>
            <a:pPr lvl="0"/>
            <a:r>
              <a:rPr lang="en-US" sz="3600" dirty="0">
                <a:solidFill>
                  <a:srgbClr val="FFFFFF"/>
                </a:solidFill>
                <a:latin typeface="Georgia"/>
                <a:cs typeface="Georgia"/>
              </a:rPr>
              <a:t>Don’ts:</a:t>
            </a:r>
            <a:endParaRPr lang="en-US" sz="3600" dirty="0">
              <a:solidFill>
                <a:srgbClr val="FFFFFF"/>
              </a:solidFill>
              <a:latin typeface="Arial"/>
              <a:cs typeface="Arial"/>
            </a:endParaRPr>
          </a:p>
        </p:txBody>
      </p:sp>
    </p:spTree>
    <p:extLst>
      <p:ext uri="{BB962C8B-B14F-4D97-AF65-F5344CB8AC3E}">
        <p14:creationId xmlns:p14="http://schemas.microsoft.com/office/powerpoint/2010/main" val="302628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6" y="944213"/>
            <a:ext cx="8478341"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Clearly defined alignment between outcome and assessment measure/s is described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Measure/s for gathering evidence of student learning are clear with face validity for the specific purpose and students; uses a multi-dimensional approach by deploying both direct and indirect assessment measures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Example of poor face validity:</a:t>
            </a:r>
          </a:p>
          <a:p>
            <a:pPr marL="800100" lvl="1" indent="-342900">
              <a:buFont typeface="Arial" panose="020B0604020202020204" pitchFamily="34" charset="0"/>
              <a:buChar char="•"/>
            </a:pPr>
            <a:r>
              <a:rPr lang="en-US" sz="2000" dirty="0">
                <a:solidFill>
                  <a:schemeClr val="bg1"/>
                </a:solidFill>
              </a:rPr>
              <a:t>Using a multiple choice exam to assess student learning during an oral communication course</a:t>
            </a:r>
          </a:p>
          <a:p>
            <a:pPr marL="800100" lvl="1"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Example of excellent face validity:</a:t>
            </a:r>
          </a:p>
          <a:p>
            <a:pPr marL="800100" lvl="1" indent="-342900">
              <a:buFont typeface="Arial" panose="020B0604020202020204" pitchFamily="34" charset="0"/>
              <a:buChar char="•"/>
            </a:pPr>
            <a:r>
              <a:rPr lang="en-US" sz="2000" dirty="0">
                <a:solidFill>
                  <a:schemeClr val="bg1"/>
                </a:solidFill>
              </a:rPr>
              <a:t>Using a rubric vetted and piloted by multiple communication faculty members to assess an oral presentation in an oral communication course</a:t>
            </a:r>
          </a:p>
        </p:txBody>
      </p:sp>
      <p:sp>
        <p:nvSpPr>
          <p:cNvPr id="11" name="Rectangle 10"/>
          <p:cNvSpPr/>
          <p:nvPr/>
        </p:nvSpPr>
        <p:spPr>
          <a:xfrm>
            <a:off x="259746" y="297882"/>
            <a:ext cx="7436651" cy="646331"/>
          </a:xfrm>
          <a:prstGeom prst="rect">
            <a:avLst/>
          </a:prstGeom>
        </p:spPr>
        <p:txBody>
          <a:bodyPr wrap="none">
            <a:spAutoFit/>
          </a:bodyPr>
          <a:lstStyle/>
          <a:p>
            <a:pPr lvl="0"/>
            <a:r>
              <a:rPr lang="en-US" sz="3600" dirty="0">
                <a:solidFill>
                  <a:srgbClr val="FFFFFF"/>
                </a:solidFill>
                <a:latin typeface="Georgia"/>
                <a:cs typeface="Georgia"/>
              </a:rPr>
              <a:t>Validity and Reliability of Measures</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210196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16" name="TextBox 15">
            <a:extLst>
              <a:ext uri="{FF2B5EF4-FFF2-40B4-BE49-F238E27FC236}">
                <a16:creationId xmlns:a16="http://schemas.microsoft.com/office/drawing/2014/main" id="{9928D92E-3222-594A-B45C-A28B4AB6647C}"/>
              </a:ext>
            </a:extLst>
          </p:cNvPr>
          <p:cNvSpPr txBox="1"/>
          <p:nvPr/>
        </p:nvSpPr>
        <p:spPr>
          <a:xfrm>
            <a:off x="1955762" y="1122507"/>
            <a:ext cx="6949434"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Assessment benchmarks are “clear definitions of what constitutes success” on an outcome/assignment. A program cannot identify areas of strengths or weaknesses until a clear benchmark has been set.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“Defining success means having a clear sense of what is good enough.”</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“Numbers have meaning only when they are compared against other numbers” (</a:t>
            </a:r>
            <a:r>
              <a:rPr lang="en-US" sz="2000" dirty="0" err="1">
                <a:solidFill>
                  <a:schemeClr val="bg1"/>
                </a:solidFill>
              </a:rPr>
              <a:t>Suskie</a:t>
            </a:r>
            <a:r>
              <a:rPr lang="en-US" sz="2000" dirty="0">
                <a:solidFill>
                  <a:schemeClr val="bg1"/>
                </a:solidFill>
              </a:rPr>
              <a:t>, 2015, p.170). </a:t>
            </a:r>
          </a:p>
        </p:txBody>
      </p:sp>
      <p:sp>
        <p:nvSpPr>
          <p:cNvPr id="17" name="Rectangle 16">
            <a:extLst>
              <a:ext uri="{FF2B5EF4-FFF2-40B4-BE49-F238E27FC236}">
                <a16:creationId xmlns:a16="http://schemas.microsoft.com/office/drawing/2014/main" id="{34238EEB-83FB-D04C-882D-97C2C476E78B}"/>
              </a:ext>
            </a:extLst>
          </p:cNvPr>
          <p:cNvSpPr/>
          <p:nvPr/>
        </p:nvSpPr>
        <p:spPr>
          <a:xfrm>
            <a:off x="1955761" y="350266"/>
            <a:ext cx="6949417" cy="646331"/>
          </a:xfrm>
          <a:prstGeom prst="rect">
            <a:avLst/>
          </a:prstGeom>
        </p:spPr>
        <p:txBody>
          <a:bodyPr wrap="square">
            <a:spAutoFit/>
          </a:bodyPr>
          <a:lstStyle/>
          <a:p>
            <a:pPr lvl="0"/>
            <a:r>
              <a:rPr lang="en-US" sz="3600" dirty="0">
                <a:solidFill>
                  <a:srgbClr val="FFFFFF"/>
                </a:solidFill>
                <a:latin typeface="Georgia"/>
                <a:cs typeface="Georgia"/>
              </a:rPr>
              <a:t>Benchmarks: What are they?</a:t>
            </a:r>
            <a:endParaRPr lang="en-US" dirty="0">
              <a:solidFill>
                <a:srgbClr val="FFFFFF"/>
              </a:solidFill>
              <a:latin typeface="Arial"/>
              <a:cs typeface="Arial"/>
            </a:endParaRPr>
          </a:p>
        </p:txBody>
      </p:sp>
    </p:spTree>
    <p:extLst>
      <p:ext uri="{BB962C8B-B14F-4D97-AF65-F5344CB8AC3E}">
        <p14:creationId xmlns:p14="http://schemas.microsoft.com/office/powerpoint/2010/main" val="260982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16" name="TextBox 15">
            <a:extLst>
              <a:ext uri="{FF2B5EF4-FFF2-40B4-BE49-F238E27FC236}">
                <a16:creationId xmlns:a16="http://schemas.microsoft.com/office/drawing/2014/main" id="{9928D92E-3222-594A-B45C-A28B4AB6647C}"/>
              </a:ext>
            </a:extLst>
          </p:cNvPr>
          <p:cNvSpPr txBox="1"/>
          <p:nvPr/>
        </p:nvSpPr>
        <p:spPr>
          <a:xfrm>
            <a:off x="1955762" y="1527621"/>
            <a:ext cx="694943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Communicate expectations for learning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Plan instruction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Monitor and evaluate learning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Predict future performance</a:t>
            </a:r>
          </a:p>
        </p:txBody>
      </p:sp>
      <p:sp>
        <p:nvSpPr>
          <p:cNvPr id="17" name="Rectangle 16">
            <a:extLst>
              <a:ext uri="{FF2B5EF4-FFF2-40B4-BE49-F238E27FC236}">
                <a16:creationId xmlns:a16="http://schemas.microsoft.com/office/drawing/2014/main" id="{34238EEB-83FB-D04C-882D-97C2C476E78B}"/>
              </a:ext>
            </a:extLst>
          </p:cNvPr>
          <p:cNvSpPr/>
          <p:nvPr/>
        </p:nvSpPr>
        <p:spPr>
          <a:xfrm>
            <a:off x="1955761" y="350266"/>
            <a:ext cx="6949417" cy="1200329"/>
          </a:xfrm>
          <a:prstGeom prst="rect">
            <a:avLst/>
          </a:prstGeom>
        </p:spPr>
        <p:txBody>
          <a:bodyPr wrap="square">
            <a:spAutoFit/>
          </a:bodyPr>
          <a:lstStyle/>
          <a:p>
            <a:pPr lvl="0"/>
            <a:r>
              <a:rPr lang="en-US" sz="3600" dirty="0">
                <a:solidFill>
                  <a:srgbClr val="FFFFFF"/>
                </a:solidFill>
                <a:latin typeface="Georgia"/>
                <a:cs typeface="Georgia"/>
              </a:rPr>
              <a:t>Benchmarks: Why are they useful?</a:t>
            </a:r>
            <a:endParaRPr lang="en-US" dirty="0">
              <a:solidFill>
                <a:srgbClr val="FFFFFF"/>
              </a:solidFill>
              <a:latin typeface="Arial"/>
              <a:cs typeface="Arial"/>
            </a:endParaRPr>
          </a:p>
        </p:txBody>
      </p:sp>
      <p:sp>
        <p:nvSpPr>
          <p:cNvPr id="2" name="Rectangle 1">
            <a:extLst>
              <a:ext uri="{FF2B5EF4-FFF2-40B4-BE49-F238E27FC236}">
                <a16:creationId xmlns:a16="http://schemas.microsoft.com/office/drawing/2014/main" id="{69C22307-1098-4349-8F30-3DDA868122B8}"/>
              </a:ext>
            </a:extLst>
          </p:cNvPr>
          <p:cNvSpPr/>
          <p:nvPr/>
        </p:nvSpPr>
        <p:spPr>
          <a:xfrm>
            <a:off x="1955761" y="6171906"/>
            <a:ext cx="3473964" cy="307777"/>
          </a:xfrm>
          <a:prstGeom prst="rect">
            <a:avLst/>
          </a:prstGeom>
        </p:spPr>
        <p:txBody>
          <a:bodyPr wrap="none">
            <a:spAutoFit/>
          </a:bodyPr>
          <a:lstStyle/>
          <a:p>
            <a:r>
              <a:rPr lang="en-US" sz="1400" dirty="0">
                <a:solidFill>
                  <a:schemeClr val="bg1"/>
                </a:solidFill>
              </a:rPr>
              <a:t>http://</a:t>
            </a:r>
            <a:r>
              <a:rPr lang="en-US" sz="1400" dirty="0" err="1">
                <a:solidFill>
                  <a:schemeClr val="bg1"/>
                </a:solidFill>
              </a:rPr>
              <a:t>datause.cse.ucla.edu</a:t>
            </a:r>
            <a:r>
              <a:rPr lang="en-US" sz="1400" dirty="0">
                <a:solidFill>
                  <a:schemeClr val="bg1"/>
                </a:solidFill>
              </a:rPr>
              <a:t>/</a:t>
            </a:r>
            <a:r>
              <a:rPr lang="en-US" sz="1400" dirty="0" err="1">
                <a:solidFill>
                  <a:schemeClr val="bg1"/>
                </a:solidFill>
              </a:rPr>
              <a:t>ba_purpose.php</a:t>
            </a:r>
            <a:endParaRPr lang="en-US" sz="1400" dirty="0">
              <a:solidFill>
                <a:schemeClr val="bg1"/>
              </a:solidFill>
            </a:endParaRPr>
          </a:p>
        </p:txBody>
      </p:sp>
    </p:spTree>
    <p:extLst>
      <p:ext uri="{BB962C8B-B14F-4D97-AF65-F5344CB8AC3E}">
        <p14:creationId xmlns:p14="http://schemas.microsoft.com/office/powerpoint/2010/main" val="424445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16" name="TextBox 15">
            <a:extLst>
              <a:ext uri="{FF2B5EF4-FFF2-40B4-BE49-F238E27FC236}">
                <a16:creationId xmlns:a16="http://schemas.microsoft.com/office/drawing/2014/main" id="{9928D92E-3222-594A-B45C-A28B4AB6647C}"/>
              </a:ext>
            </a:extLst>
          </p:cNvPr>
          <p:cNvSpPr txBox="1"/>
          <p:nvPr/>
        </p:nvSpPr>
        <p:spPr>
          <a:xfrm>
            <a:off x="1955744" y="1981482"/>
            <a:ext cx="694943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Historical Data</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External Sources-Peer Institutions, Certification Exam pass rates/Professional standards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Value-added perspective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Ideas from the group????</a:t>
            </a:r>
          </a:p>
        </p:txBody>
      </p:sp>
      <p:sp>
        <p:nvSpPr>
          <p:cNvPr id="17" name="Rectangle 16">
            <a:extLst>
              <a:ext uri="{FF2B5EF4-FFF2-40B4-BE49-F238E27FC236}">
                <a16:creationId xmlns:a16="http://schemas.microsoft.com/office/drawing/2014/main" id="{34238EEB-83FB-D04C-882D-97C2C476E78B}"/>
              </a:ext>
            </a:extLst>
          </p:cNvPr>
          <p:cNvSpPr/>
          <p:nvPr/>
        </p:nvSpPr>
        <p:spPr>
          <a:xfrm>
            <a:off x="1955761" y="350266"/>
            <a:ext cx="6949417" cy="1631216"/>
          </a:xfrm>
          <a:prstGeom prst="rect">
            <a:avLst/>
          </a:prstGeom>
        </p:spPr>
        <p:txBody>
          <a:bodyPr wrap="square">
            <a:spAutoFit/>
          </a:bodyPr>
          <a:lstStyle/>
          <a:p>
            <a:pPr lvl="0"/>
            <a:r>
              <a:rPr lang="en-US" sz="3600" dirty="0">
                <a:solidFill>
                  <a:srgbClr val="FFFFFF"/>
                </a:solidFill>
                <a:latin typeface="Georgia"/>
                <a:cs typeface="Georgia"/>
              </a:rPr>
              <a:t>Things to consider when setting Benchmarks:</a:t>
            </a:r>
            <a:br>
              <a:rPr lang="en-US" sz="3600" dirty="0">
                <a:solidFill>
                  <a:srgbClr val="FFFFFF"/>
                </a:solidFill>
                <a:latin typeface="Georgia"/>
                <a:cs typeface="Georgia"/>
              </a:rPr>
            </a:br>
            <a:r>
              <a:rPr lang="en-US" sz="2800" dirty="0">
                <a:solidFill>
                  <a:srgbClr val="FFFFFF"/>
                </a:solidFill>
                <a:latin typeface="Georgia"/>
                <a:cs typeface="Georgia"/>
              </a:rPr>
              <a:t>What could benchmarks be based upon?</a:t>
            </a:r>
            <a:endParaRPr lang="en-US" dirty="0">
              <a:solidFill>
                <a:srgbClr val="FFFFFF"/>
              </a:solidFill>
              <a:latin typeface="Arial"/>
              <a:cs typeface="Arial"/>
            </a:endParaRPr>
          </a:p>
        </p:txBody>
      </p:sp>
    </p:spTree>
    <p:extLst>
      <p:ext uri="{BB962C8B-B14F-4D97-AF65-F5344CB8AC3E}">
        <p14:creationId xmlns:p14="http://schemas.microsoft.com/office/powerpoint/2010/main" val="93526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16" name="TextBox 15">
            <a:extLst>
              <a:ext uri="{FF2B5EF4-FFF2-40B4-BE49-F238E27FC236}">
                <a16:creationId xmlns:a16="http://schemas.microsoft.com/office/drawing/2014/main" id="{9928D92E-3222-594A-B45C-A28B4AB6647C}"/>
              </a:ext>
            </a:extLst>
          </p:cNvPr>
          <p:cNvSpPr txBox="1"/>
          <p:nvPr/>
        </p:nvSpPr>
        <p:spPr>
          <a:xfrm>
            <a:off x="1955761" y="996597"/>
            <a:ext cx="6949434" cy="5632311"/>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apparent dangers of setting the bar too high or too low.</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Be realistic!</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Course grades should not be used as benchmarks.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Benchmarks should be the same across venues, modalities, courses, and programs.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more important the outcome, the more rigorous the target!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Do not choose benchmarks arbitrarily. Choose your benchmark based on a perspective that is most meaningful and useful to your discipline; benchmarks could change over time based on what is important to your department/discipline at any given time frame. </a:t>
            </a:r>
          </a:p>
        </p:txBody>
      </p:sp>
      <p:sp>
        <p:nvSpPr>
          <p:cNvPr id="17" name="Rectangle 16">
            <a:extLst>
              <a:ext uri="{FF2B5EF4-FFF2-40B4-BE49-F238E27FC236}">
                <a16:creationId xmlns:a16="http://schemas.microsoft.com/office/drawing/2014/main" id="{34238EEB-83FB-D04C-882D-97C2C476E78B}"/>
              </a:ext>
            </a:extLst>
          </p:cNvPr>
          <p:cNvSpPr/>
          <p:nvPr/>
        </p:nvSpPr>
        <p:spPr>
          <a:xfrm>
            <a:off x="1955761" y="350266"/>
            <a:ext cx="6949417" cy="646331"/>
          </a:xfrm>
          <a:prstGeom prst="rect">
            <a:avLst/>
          </a:prstGeom>
        </p:spPr>
        <p:txBody>
          <a:bodyPr wrap="square">
            <a:spAutoFit/>
          </a:bodyPr>
          <a:lstStyle/>
          <a:p>
            <a:pPr lvl="0"/>
            <a:r>
              <a:rPr lang="en-US" sz="3600" dirty="0">
                <a:solidFill>
                  <a:srgbClr val="FFFFFF"/>
                </a:solidFill>
                <a:latin typeface="Georgia"/>
                <a:cs typeface="Georgia"/>
              </a:rPr>
              <a:t>Cautions for setting benchmarks</a:t>
            </a:r>
            <a:endParaRPr lang="en-US" dirty="0">
              <a:solidFill>
                <a:srgbClr val="FFFFFF"/>
              </a:solidFill>
              <a:latin typeface="Arial"/>
              <a:cs typeface="Arial"/>
            </a:endParaRPr>
          </a:p>
        </p:txBody>
      </p:sp>
    </p:spTree>
    <p:extLst>
      <p:ext uri="{BB962C8B-B14F-4D97-AF65-F5344CB8AC3E}">
        <p14:creationId xmlns:p14="http://schemas.microsoft.com/office/powerpoint/2010/main" val="247189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16" name="TextBox 15">
            <a:extLst>
              <a:ext uri="{FF2B5EF4-FFF2-40B4-BE49-F238E27FC236}">
                <a16:creationId xmlns:a16="http://schemas.microsoft.com/office/drawing/2014/main" id="{9928D92E-3222-594A-B45C-A28B4AB6647C}"/>
              </a:ext>
            </a:extLst>
          </p:cNvPr>
          <p:cNvSpPr txBox="1"/>
          <p:nvPr/>
        </p:nvSpPr>
        <p:spPr>
          <a:xfrm>
            <a:off x="1955761" y="996597"/>
            <a:ext cx="6949434"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Seventy-five percent  of students will score 75% or better on the ethics case study project.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One hundred percent of students will score 75% or better on the application of knowledge questions on the final exam.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Sixty percent of students will attend at least 3 professional development activities this semester.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At least 50% of students will earn an A in the course. Really?!</a:t>
            </a:r>
          </a:p>
        </p:txBody>
      </p:sp>
      <p:sp>
        <p:nvSpPr>
          <p:cNvPr id="17" name="Rectangle 16">
            <a:extLst>
              <a:ext uri="{FF2B5EF4-FFF2-40B4-BE49-F238E27FC236}">
                <a16:creationId xmlns:a16="http://schemas.microsoft.com/office/drawing/2014/main" id="{34238EEB-83FB-D04C-882D-97C2C476E78B}"/>
              </a:ext>
            </a:extLst>
          </p:cNvPr>
          <p:cNvSpPr/>
          <p:nvPr/>
        </p:nvSpPr>
        <p:spPr>
          <a:xfrm>
            <a:off x="1955761" y="350266"/>
            <a:ext cx="6949417" cy="646331"/>
          </a:xfrm>
          <a:prstGeom prst="rect">
            <a:avLst/>
          </a:prstGeom>
        </p:spPr>
        <p:txBody>
          <a:bodyPr wrap="square">
            <a:spAutoFit/>
          </a:bodyPr>
          <a:lstStyle/>
          <a:p>
            <a:pPr lvl="0"/>
            <a:r>
              <a:rPr lang="en-US" sz="3600" dirty="0">
                <a:solidFill>
                  <a:srgbClr val="FFFFFF"/>
                </a:solidFill>
                <a:latin typeface="Georgia"/>
                <a:cs typeface="Georgia"/>
              </a:rPr>
              <a:t>Examples of Benchmarks:</a:t>
            </a:r>
            <a:endParaRPr lang="en-US" dirty="0">
              <a:solidFill>
                <a:srgbClr val="FFFFFF"/>
              </a:solidFill>
              <a:latin typeface="Arial"/>
              <a:cs typeface="Arial"/>
            </a:endParaRPr>
          </a:p>
        </p:txBody>
      </p:sp>
    </p:spTree>
    <p:extLst>
      <p:ext uri="{BB962C8B-B14F-4D97-AF65-F5344CB8AC3E}">
        <p14:creationId xmlns:p14="http://schemas.microsoft.com/office/powerpoint/2010/main" val="19365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989104"/>
            <a:ext cx="4705135"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Welcome and thank you for participating in our Summer Workshop Series!</a:t>
            </a:r>
          </a:p>
          <a:p>
            <a:pPr marL="342900" indent="-342900">
              <a:buFont typeface="Arial" panose="020B0604020202020204" pitchFamily="34" charset="0"/>
              <a:buChar char="•"/>
            </a:pPr>
            <a:endParaRPr lang="en-US" sz="1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You will be muted upon entry to the workshop, so please introduce yourself via the Chat feature by clicking “Chat.”</a:t>
            </a:r>
          </a:p>
        </p:txBody>
      </p:sp>
      <p:sp>
        <p:nvSpPr>
          <p:cNvPr id="11" name="Rectangle 10"/>
          <p:cNvSpPr/>
          <p:nvPr/>
        </p:nvSpPr>
        <p:spPr>
          <a:xfrm>
            <a:off x="259746" y="297882"/>
            <a:ext cx="4705134" cy="646331"/>
          </a:xfrm>
          <a:prstGeom prst="rect">
            <a:avLst/>
          </a:prstGeom>
        </p:spPr>
        <p:txBody>
          <a:bodyPr wrap="none">
            <a:spAutoFit/>
          </a:bodyPr>
          <a:lstStyle/>
          <a:p>
            <a:pPr lvl="0"/>
            <a:r>
              <a:rPr lang="en-US" sz="3600" dirty="0">
                <a:solidFill>
                  <a:srgbClr val="FFFFFF"/>
                </a:solidFill>
                <a:latin typeface="Georgia"/>
                <a:cs typeface="Georgia"/>
              </a:rPr>
              <a:t>Workshop Procedures</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9CB8F4E1-D15F-5540-8431-9FE490FD44CE}"/>
              </a:ext>
            </a:extLst>
          </p:cNvPr>
          <p:cNvPicPr>
            <a:picLocks noChangeAspect="1"/>
          </p:cNvPicPr>
          <p:nvPr/>
        </p:nvPicPr>
        <p:blipFill>
          <a:blip r:embed="rId6"/>
          <a:stretch>
            <a:fillRect/>
          </a:stretch>
        </p:blipFill>
        <p:spPr>
          <a:xfrm>
            <a:off x="678357" y="3357680"/>
            <a:ext cx="3614718" cy="839131"/>
          </a:xfrm>
          <a:prstGeom prst="rect">
            <a:avLst/>
          </a:prstGeom>
        </p:spPr>
      </p:pic>
      <p:sp>
        <p:nvSpPr>
          <p:cNvPr id="5" name="Oval 4">
            <a:extLst>
              <a:ext uri="{FF2B5EF4-FFF2-40B4-BE49-F238E27FC236}">
                <a16:creationId xmlns:a16="http://schemas.microsoft.com/office/drawing/2014/main" id="{19BB3A8B-E82B-6640-AF90-68DB4FAD96C2}"/>
              </a:ext>
            </a:extLst>
          </p:cNvPr>
          <p:cNvSpPr/>
          <p:nvPr/>
        </p:nvSpPr>
        <p:spPr>
          <a:xfrm>
            <a:off x="2356337" y="3163534"/>
            <a:ext cx="855786" cy="123261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DA0EAA-CE7D-7644-8B46-4954591DDEAA}"/>
              </a:ext>
            </a:extLst>
          </p:cNvPr>
          <p:cNvSpPr txBox="1"/>
          <p:nvPr/>
        </p:nvSpPr>
        <p:spPr>
          <a:xfrm>
            <a:off x="259745" y="4465850"/>
            <a:ext cx="4705135"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window to the right will appear where you can add your introduction:</a:t>
            </a:r>
          </a:p>
        </p:txBody>
      </p:sp>
      <p:pic>
        <p:nvPicPr>
          <p:cNvPr id="8" name="Picture 7">
            <a:extLst>
              <a:ext uri="{FF2B5EF4-FFF2-40B4-BE49-F238E27FC236}">
                <a16:creationId xmlns:a16="http://schemas.microsoft.com/office/drawing/2014/main" id="{F2DDB934-FF64-EE4B-A619-6FEA8A54C44C}"/>
              </a:ext>
            </a:extLst>
          </p:cNvPr>
          <p:cNvPicPr>
            <a:picLocks noChangeAspect="1"/>
          </p:cNvPicPr>
          <p:nvPr/>
        </p:nvPicPr>
        <p:blipFill>
          <a:blip r:embed="rId7"/>
          <a:stretch>
            <a:fillRect/>
          </a:stretch>
        </p:blipFill>
        <p:spPr>
          <a:xfrm>
            <a:off x="6011497" y="638908"/>
            <a:ext cx="2527300" cy="4432300"/>
          </a:xfrm>
          <a:prstGeom prst="rect">
            <a:avLst/>
          </a:prstGeom>
        </p:spPr>
      </p:pic>
      <p:cxnSp>
        <p:nvCxnSpPr>
          <p:cNvPr id="12" name="Straight Arrow Connector 11">
            <a:extLst>
              <a:ext uri="{FF2B5EF4-FFF2-40B4-BE49-F238E27FC236}">
                <a16:creationId xmlns:a16="http://schemas.microsoft.com/office/drawing/2014/main" id="{FDAE8258-B7FF-A346-B174-70F76E2E6DF0}"/>
              </a:ext>
            </a:extLst>
          </p:cNvPr>
          <p:cNvCxnSpPr>
            <a:cxnSpLocks/>
          </p:cNvCxnSpPr>
          <p:nvPr/>
        </p:nvCxnSpPr>
        <p:spPr>
          <a:xfrm>
            <a:off x="4712678" y="4982310"/>
            <a:ext cx="1154628"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4F06AA2-5AFF-DB4C-9D64-6A23C8DEDF91}"/>
              </a:ext>
            </a:extLst>
          </p:cNvPr>
          <p:cNvSpPr txBox="1"/>
          <p:nvPr/>
        </p:nvSpPr>
        <p:spPr>
          <a:xfrm>
            <a:off x="259745" y="5173736"/>
            <a:ext cx="847834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If you have questions during the session, please add them to the Chat box and at the conclusion of our time we will include them in the Q and A.</a:t>
            </a:r>
          </a:p>
        </p:txBody>
      </p:sp>
    </p:spTree>
    <p:extLst>
      <p:ext uri="{BB962C8B-B14F-4D97-AF65-F5344CB8AC3E}">
        <p14:creationId xmlns:p14="http://schemas.microsoft.com/office/powerpoint/2010/main" val="151634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2800767" cy="600164"/>
          </a:xfrm>
          <a:prstGeom prst="rect">
            <a:avLst/>
          </a:prstGeom>
        </p:spPr>
        <p:txBody>
          <a:bodyPr wrap="none">
            <a:spAutoFit/>
          </a:bodyPr>
          <a:lstStyle/>
          <a:p>
            <a:pPr lvl="0"/>
            <a:r>
              <a:rPr lang="en-US" sz="3300" dirty="0">
                <a:solidFill>
                  <a:srgbClr val="FFFFFF"/>
                </a:solidFill>
                <a:latin typeface="Georgia"/>
                <a:cs typeface="Georgia"/>
              </a:rPr>
              <a:t>Session Q &amp; A</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17" name="Picture 16">
            <a:extLst>
              <a:ext uri="{FF2B5EF4-FFF2-40B4-BE49-F238E27FC236}">
                <a16:creationId xmlns:a16="http://schemas.microsoft.com/office/drawing/2014/main" id="{04C4C1C5-31FF-F54D-BDF0-07D9AF35A0B0}"/>
              </a:ext>
            </a:extLst>
          </p:cNvPr>
          <p:cNvPicPr>
            <a:picLocks noChangeAspect="1"/>
          </p:cNvPicPr>
          <p:nvPr/>
        </p:nvPicPr>
        <p:blipFill>
          <a:blip r:embed="rId6"/>
          <a:stretch>
            <a:fillRect/>
          </a:stretch>
        </p:blipFill>
        <p:spPr>
          <a:xfrm>
            <a:off x="2028634" y="944213"/>
            <a:ext cx="6720840" cy="4480560"/>
          </a:xfrm>
          <a:prstGeom prst="rect">
            <a:avLst/>
          </a:prstGeom>
        </p:spPr>
      </p:pic>
    </p:spTree>
    <p:extLst>
      <p:ext uri="{BB962C8B-B14F-4D97-AF65-F5344CB8AC3E}">
        <p14:creationId xmlns:p14="http://schemas.microsoft.com/office/powerpoint/2010/main" val="255311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2238113" cy="600164"/>
          </a:xfrm>
          <a:prstGeom prst="rect">
            <a:avLst/>
          </a:prstGeom>
        </p:spPr>
        <p:txBody>
          <a:bodyPr wrap="none">
            <a:spAutoFit/>
          </a:bodyPr>
          <a:lstStyle/>
          <a:p>
            <a:pPr lvl="0"/>
            <a:r>
              <a:rPr lang="en-US" sz="3300" dirty="0">
                <a:solidFill>
                  <a:srgbClr val="FFFFFF"/>
                </a:solidFill>
                <a:latin typeface="Georgia"/>
                <a:cs typeface="Georgia"/>
              </a:rPr>
              <a:t>References</a:t>
            </a: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17" name="TextBox 16">
            <a:extLst>
              <a:ext uri="{FF2B5EF4-FFF2-40B4-BE49-F238E27FC236}">
                <a16:creationId xmlns:a16="http://schemas.microsoft.com/office/drawing/2014/main" id="{23690106-36E8-2D4F-A122-F50AD17E934D}"/>
              </a:ext>
            </a:extLst>
          </p:cNvPr>
          <p:cNvSpPr txBox="1"/>
          <p:nvPr/>
        </p:nvSpPr>
        <p:spPr>
          <a:xfrm>
            <a:off x="1969682" y="898046"/>
            <a:ext cx="6935509" cy="1323439"/>
          </a:xfrm>
          <a:prstGeom prst="rect">
            <a:avLst/>
          </a:prstGeom>
          <a:noFill/>
        </p:spPr>
        <p:txBody>
          <a:bodyPr wrap="square" rtlCol="0">
            <a:spAutoFit/>
          </a:bodyPr>
          <a:lstStyle/>
          <a:p>
            <a:r>
              <a:rPr lang="en-US" sz="2000" dirty="0">
                <a:solidFill>
                  <a:schemeClr val="bg1"/>
                </a:solidFill>
                <a:hlinkClick r:id="rId6"/>
              </a:rPr>
              <a:t>http://datause.cse.ucla.edu/ba_purpose.php</a:t>
            </a:r>
            <a:endParaRPr lang="en-US" sz="2000" dirty="0">
              <a:solidFill>
                <a:schemeClr val="bg1"/>
              </a:solidFill>
            </a:endParaRPr>
          </a:p>
          <a:p>
            <a:endParaRPr lang="en-US" sz="2000" dirty="0">
              <a:solidFill>
                <a:schemeClr val="bg1"/>
              </a:solidFill>
            </a:endParaRPr>
          </a:p>
          <a:p>
            <a:r>
              <a:rPr lang="en-US" sz="2000" dirty="0" err="1">
                <a:solidFill>
                  <a:schemeClr val="bg1"/>
                </a:solidFill>
              </a:rPr>
              <a:t>Suskie</a:t>
            </a:r>
            <a:r>
              <a:rPr lang="en-US" sz="2000" dirty="0">
                <a:solidFill>
                  <a:schemeClr val="bg1"/>
                </a:solidFill>
              </a:rPr>
              <a:t>, L. A. (2018). Assessing student learning: A common sense guide. San Francisco, CA: Jossey-Bass.</a:t>
            </a:r>
          </a:p>
        </p:txBody>
      </p:sp>
    </p:spTree>
    <p:extLst>
      <p:ext uri="{BB962C8B-B14F-4D97-AF65-F5344CB8AC3E}">
        <p14:creationId xmlns:p14="http://schemas.microsoft.com/office/powerpoint/2010/main" val="383386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535531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Attendees will be able to:</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Align Required and Elective Courses to applicable PLOs</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Create measures that speak to PLOs where assignments/activities are measurable, valid and reliable.</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Identify the properties of Direct and Indirect Measures</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Direct Measures include exams, rubrics for written (including discussion boards, reflections, etc.) and oral communication (including speeches, 2</a:t>
            </a:r>
            <a:r>
              <a:rPr lang="en-US" baseline="30000" dirty="0">
                <a:solidFill>
                  <a:schemeClr val="bg1"/>
                </a:solidFill>
              </a:rPr>
              <a:t>nd</a:t>
            </a:r>
            <a:r>
              <a:rPr lang="en-US" dirty="0">
                <a:solidFill>
                  <a:schemeClr val="bg1"/>
                </a:solidFill>
              </a:rPr>
              <a:t> language communication, evaluation forms for clinical or artistic measures, etc.</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Indirect Measures include survey tools, advisory/focus groups, exit interviews, etc.</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Other types of measures include Post Graduation Success, Conference Presentations, Certification Exam Pass Rates, Graduation/Retention Rates, etc.</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Identify best practices regarding employing both Direct and Indirect Measures</a:t>
            </a:r>
            <a:endParaRPr lang="en-US" sz="2800" dirty="0">
              <a:solidFill>
                <a:schemeClr val="bg1"/>
              </a:solidFill>
            </a:endParaRPr>
          </a:p>
          <a:p>
            <a:pPr marL="285750" indent="-285750">
              <a:buFont typeface="Arial" panose="020B0604020202020204" pitchFamily="34" charset="0"/>
              <a:buChar char="•"/>
            </a:pPr>
            <a:r>
              <a:rPr lang="en-US" dirty="0">
                <a:solidFill>
                  <a:schemeClr val="bg1"/>
                </a:solidFill>
              </a:rPr>
              <a:t>Identify the pros and cons of why to employ what type of measurement tool for an outcome</a:t>
            </a:r>
            <a:endParaRPr lang="en-US" sz="9600" dirty="0">
              <a:solidFill>
                <a:schemeClr val="bg1"/>
              </a:solidFill>
              <a:latin typeface="Arial"/>
              <a:cs typeface="Arial"/>
            </a:endParaRPr>
          </a:p>
        </p:txBody>
      </p:sp>
      <p:sp>
        <p:nvSpPr>
          <p:cNvPr id="2" name="Rectangle 1"/>
          <p:cNvSpPr/>
          <p:nvPr/>
        </p:nvSpPr>
        <p:spPr>
          <a:xfrm>
            <a:off x="1969682" y="297882"/>
            <a:ext cx="3948517" cy="646331"/>
          </a:xfrm>
          <a:prstGeom prst="rect">
            <a:avLst/>
          </a:prstGeom>
        </p:spPr>
        <p:txBody>
          <a:bodyPr wrap="none">
            <a:spAutoFit/>
          </a:bodyPr>
          <a:lstStyle/>
          <a:p>
            <a:pPr lvl="0"/>
            <a:r>
              <a:rPr lang="en-US" sz="3600" dirty="0">
                <a:solidFill>
                  <a:srgbClr val="FFFFFF"/>
                </a:solidFill>
                <a:latin typeface="Georgia"/>
                <a:cs typeface="Georgia"/>
              </a:rPr>
              <a:t>Workshop Agenda</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64771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793383" y="297882"/>
            <a:ext cx="7298755" cy="461665"/>
          </a:xfrm>
          <a:prstGeom prst="rect">
            <a:avLst/>
          </a:prstGeom>
        </p:spPr>
        <p:txBody>
          <a:bodyPr wrap="square">
            <a:spAutoFit/>
          </a:bodyPr>
          <a:lstStyle/>
          <a:p>
            <a:pPr lvl="0"/>
            <a:r>
              <a:rPr lang="en-US" sz="2400" dirty="0">
                <a:solidFill>
                  <a:srgbClr val="FFFFFF"/>
                </a:solidFill>
                <a:latin typeface="Georgia"/>
                <a:cs typeface="Arial"/>
              </a:rPr>
              <a:t>Bloom implied linear to give educators structure…. </a:t>
            </a:r>
            <a:endParaRPr lang="en-US" sz="24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5" name="Picture 4">
            <a:extLst>
              <a:ext uri="{FF2B5EF4-FFF2-40B4-BE49-F238E27FC236}">
                <a16:creationId xmlns:a16="http://schemas.microsoft.com/office/drawing/2014/main" id="{2D3C5718-972E-0847-BFA5-341710B8EBCE}"/>
              </a:ext>
            </a:extLst>
          </p:cNvPr>
          <p:cNvPicPr>
            <a:picLocks noChangeAspect="1"/>
          </p:cNvPicPr>
          <p:nvPr/>
        </p:nvPicPr>
        <p:blipFill>
          <a:blip r:embed="rId7"/>
          <a:stretch>
            <a:fillRect/>
          </a:stretch>
        </p:blipFill>
        <p:spPr>
          <a:xfrm>
            <a:off x="1762553" y="898046"/>
            <a:ext cx="7329596" cy="5724585"/>
          </a:xfrm>
          <a:prstGeom prst="rect">
            <a:avLst/>
          </a:prstGeom>
        </p:spPr>
      </p:pic>
    </p:spTree>
    <p:extLst>
      <p:ext uri="{BB962C8B-B14F-4D97-AF65-F5344CB8AC3E}">
        <p14:creationId xmlns:p14="http://schemas.microsoft.com/office/powerpoint/2010/main" val="85971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C28F7-ACCA-2A45-B0AD-54F2DE7FDA42}"/>
              </a:ext>
            </a:extLst>
          </p:cNvPr>
          <p:cNvSpPr>
            <a:spLocks noGrp="1"/>
          </p:cNvSpPr>
          <p:nvPr>
            <p:ph type="body" idx="4294967295"/>
          </p:nvPr>
        </p:nvSpPr>
        <p:spPr>
          <a:xfrm>
            <a:off x="1371600" y="2906713"/>
            <a:ext cx="7772400" cy="1500187"/>
          </a:xfrm>
        </p:spPr>
        <p:txBody>
          <a:bodyPr/>
          <a:lstStyle/>
          <a:p>
            <a:endParaRPr lang="en-US" dirty="0"/>
          </a:p>
          <a:p>
            <a:endParaRPr lang="en-US" dirty="0"/>
          </a:p>
        </p:txBody>
      </p:sp>
      <p:pic>
        <p:nvPicPr>
          <p:cNvPr id="5" name="Online Media 4" descr="Ashley Finley on the Future of Assessment in Higher Education">
            <a:hlinkClick r:id="" action="ppaction://media"/>
            <a:extLst>
              <a:ext uri="{FF2B5EF4-FFF2-40B4-BE49-F238E27FC236}">
                <a16:creationId xmlns:a16="http://schemas.microsoft.com/office/drawing/2014/main" id="{BAEDF920-CC46-C649-BC59-929CA7A10CF6}"/>
              </a:ext>
            </a:extLst>
          </p:cNvPr>
          <p:cNvPicPr>
            <a:picLocks noRot="1" noChangeAspect="1"/>
          </p:cNvPicPr>
          <p:nvPr>
            <a:videoFile r:link="rId1"/>
          </p:nvPr>
        </p:nvPicPr>
        <p:blipFill>
          <a:blip r:embed="rId3"/>
          <a:stretch>
            <a:fillRect/>
          </a:stretch>
        </p:blipFill>
        <p:spPr>
          <a:xfrm>
            <a:off x="102742" y="0"/>
            <a:ext cx="8969339" cy="6277510"/>
          </a:xfrm>
          <a:prstGeom prst="rect">
            <a:avLst/>
          </a:prstGeom>
        </p:spPr>
      </p:pic>
    </p:spTree>
    <p:extLst>
      <p:ext uri="{BB962C8B-B14F-4D97-AF65-F5344CB8AC3E}">
        <p14:creationId xmlns:p14="http://schemas.microsoft.com/office/powerpoint/2010/main" val="368374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793383" y="297882"/>
            <a:ext cx="7298755" cy="461665"/>
          </a:xfrm>
          <a:prstGeom prst="rect">
            <a:avLst/>
          </a:prstGeom>
        </p:spPr>
        <p:txBody>
          <a:bodyPr wrap="square">
            <a:spAutoFit/>
          </a:bodyPr>
          <a:lstStyle/>
          <a:p>
            <a:pPr lvl="0"/>
            <a:r>
              <a:rPr lang="en-US" sz="2400" dirty="0" err="1">
                <a:solidFill>
                  <a:srgbClr val="FFFFFF"/>
                </a:solidFill>
                <a:latin typeface="Georgia"/>
                <a:cs typeface="Arial"/>
              </a:rPr>
              <a:t>Suskie’s</a:t>
            </a:r>
            <a:r>
              <a:rPr lang="en-US" sz="2400" dirty="0">
                <a:solidFill>
                  <a:srgbClr val="FFFFFF"/>
                </a:solidFill>
                <a:latin typeface="Georgia"/>
                <a:cs typeface="Arial"/>
              </a:rPr>
              <a:t> Definition of Assessment</a:t>
            </a:r>
            <a:endParaRPr lang="en-US" sz="24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4" name="TextBox 3">
            <a:extLst>
              <a:ext uri="{FF2B5EF4-FFF2-40B4-BE49-F238E27FC236}">
                <a16:creationId xmlns:a16="http://schemas.microsoft.com/office/drawing/2014/main" id="{ACE7CFC4-08C8-EC49-BDEE-61010F4DDFFC}"/>
              </a:ext>
            </a:extLst>
          </p:cNvPr>
          <p:cNvSpPr txBox="1"/>
          <p:nvPr/>
        </p:nvSpPr>
        <p:spPr>
          <a:xfrm>
            <a:off x="1793383" y="1736333"/>
            <a:ext cx="7021842"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We have evidence of how well our students are achieving our key learning outcomes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quality of that evidence is good enough that we can use it to inform important decisions, especially regarding helping students learn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We use that evidence not only to assess the achievement of individual students but also to reflect on what we are doing and, if warranted, change what we’re doing</a:t>
            </a:r>
          </a:p>
          <a:p>
            <a:endParaRPr lang="en-US" dirty="0">
              <a:solidFill>
                <a:schemeClr val="bg1"/>
              </a:solidFill>
            </a:endParaRPr>
          </a:p>
          <a:p>
            <a:r>
              <a:rPr lang="en-US" dirty="0">
                <a:solidFill>
                  <a:schemeClr val="bg1"/>
                </a:solidFill>
              </a:rPr>
              <a:t>(Wolfson as quoted in </a:t>
            </a:r>
            <a:r>
              <a:rPr lang="en-US" dirty="0" err="1">
                <a:solidFill>
                  <a:schemeClr val="bg1"/>
                </a:solidFill>
              </a:rPr>
              <a:t>Suskie</a:t>
            </a:r>
            <a:r>
              <a:rPr lang="en-US" dirty="0">
                <a:solidFill>
                  <a:schemeClr val="bg1"/>
                </a:solidFill>
              </a:rPr>
              <a:t>, 2018, p.8)</a:t>
            </a:r>
          </a:p>
        </p:txBody>
      </p:sp>
    </p:spTree>
    <p:extLst>
      <p:ext uri="{BB962C8B-B14F-4D97-AF65-F5344CB8AC3E}">
        <p14:creationId xmlns:p14="http://schemas.microsoft.com/office/powerpoint/2010/main" val="85378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793383" y="297882"/>
            <a:ext cx="7298755" cy="1200329"/>
          </a:xfrm>
          <a:prstGeom prst="rect">
            <a:avLst/>
          </a:prstGeom>
        </p:spPr>
        <p:txBody>
          <a:bodyPr wrap="square">
            <a:spAutoFit/>
          </a:bodyPr>
          <a:lstStyle/>
          <a:p>
            <a:pPr lvl="0"/>
            <a:r>
              <a:rPr lang="en-US" sz="2400" dirty="0">
                <a:solidFill>
                  <a:srgbClr val="FFFFFF"/>
                </a:solidFill>
                <a:latin typeface="Georgia"/>
                <a:cs typeface="Arial"/>
              </a:rPr>
              <a:t>Inferential or Descriptive? </a:t>
            </a:r>
          </a:p>
          <a:p>
            <a:pPr lvl="0"/>
            <a:endParaRPr lang="en-US" sz="2400" dirty="0">
              <a:solidFill>
                <a:srgbClr val="FFFFFF"/>
              </a:solidFill>
              <a:latin typeface="Georgia"/>
              <a:cs typeface="Arial"/>
            </a:endParaRPr>
          </a:p>
          <a:p>
            <a:pPr lvl="0"/>
            <a:r>
              <a:rPr lang="en-US" sz="2400" dirty="0">
                <a:solidFill>
                  <a:srgbClr val="FFFFFF"/>
                </a:solidFill>
                <a:latin typeface="Georgia"/>
                <a:cs typeface="Arial"/>
              </a:rPr>
              <a:t>Quantitative, Qualitative, Mixed Methods? </a:t>
            </a:r>
            <a:endParaRPr lang="en-US" sz="24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4" name="TextBox 3">
            <a:extLst>
              <a:ext uri="{FF2B5EF4-FFF2-40B4-BE49-F238E27FC236}">
                <a16:creationId xmlns:a16="http://schemas.microsoft.com/office/drawing/2014/main" id="{ACE7CFC4-08C8-EC49-BDEE-61010F4DDFFC}"/>
              </a:ext>
            </a:extLst>
          </p:cNvPr>
          <p:cNvSpPr txBox="1"/>
          <p:nvPr/>
        </p:nvSpPr>
        <p:spPr>
          <a:xfrm>
            <a:off x="1613340" y="2518153"/>
            <a:ext cx="7021842" cy="1862048"/>
          </a:xfrm>
          <a:prstGeom prst="rect">
            <a:avLst/>
          </a:prstGeom>
          <a:noFill/>
        </p:spPr>
        <p:txBody>
          <a:bodyPr wrap="square" rtlCol="0">
            <a:spAutoFit/>
          </a:bodyPr>
          <a:lstStyle/>
          <a:p>
            <a:pPr algn="ctr"/>
            <a:r>
              <a:rPr lang="en-US" sz="11500" b="1" dirty="0">
                <a:solidFill>
                  <a:schemeClr val="bg1"/>
                </a:solidFill>
              </a:rPr>
              <a:t>yes</a:t>
            </a:r>
          </a:p>
        </p:txBody>
      </p:sp>
    </p:spTree>
    <p:extLst>
      <p:ext uri="{BB962C8B-B14F-4D97-AF65-F5344CB8AC3E}">
        <p14:creationId xmlns:p14="http://schemas.microsoft.com/office/powerpoint/2010/main" val="322841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1046972"/>
            <a:ext cx="8478341"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An assessment measure is a tool used to quantify or measure if a student has acquired the intended learning outcome. </a:t>
            </a:r>
          </a:p>
          <a:p>
            <a:pPr marL="342900" indent="-342900">
              <a:buFont typeface="Arial" panose="020B0604020202020204" pitchFamily="34" charset="0"/>
              <a:buChar char="•"/>
            </a:pPr>
            <a:endParaRPr lang="en-US" sz="2000" dirty="0">
              <a:solidFill>
                <a:schemeClr val="bg1"/>
              </a:solidFill>
            </a:endParaRPr>
          </a:p>
          <a:p>
            <a:pPr marL="800100" lvl="1" indent="-342900">
              <a:buFont typeface="Arial" panose="020B0604020202020204" pitchFamily="34" charset="0"/>
              <a:buChar char="•"/>
            </a:pPr>
            <a:r>
              <a:rPr lang="en-US" sz="2000" dirty="0">
                <a:solidFill>
                  <a:schemeClr val="bg1"/>
                </a:solidFill>
              </a:rPr>
              <a:t>Examples include: exams, projects, presentations, major field tests, observations, evaluation forms, rubrics, etc.</a:t>
            </a:r>
          </a:p>
          <a:p>
            <a:pPr lvl="1"/>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Assessment measures can be determined based upon the action verb used in the corresponding outcome.</a:t>
            </a:r>
          </a:p>
          <a:p>
            <a:pPr marL="800100" lvl="1" indent="-342900">
              <a:buFont typeface="Arial" panose="020B0604020202020204" pitchFamily="34" charset="0"/>
              <a:buChar char="•"/>
            </a:pPr>
            <a:r>
              <a:rPr lang="en-US" sz="2000" dirty="0">
                <a:solidFill>
                  <a:schemeClr val="bg1"/>
                </a:solidFill>
              </a:rPr>
              <a:t>For example, if an outcome says a student should be 	able to </a:t>
            </a:r>
            <a:r>
              <a:rPr lang="en-US" sz="2000" i="1" dirty="0">
                <a:solidFill>
                  <a:schemeClr val="bg1"/>
                </a:solidFill>
              </a:rPr>
              <a:t>explain </a:t>
            </a:r>
            <a:r>
              <a:rPr lang="en-US" sz="2000" dirty="0">
                <a:solidFill>
                  <a:schemeClr val="bg1"/>
                </a:solidFill>
              </a:rPr>
              <a:t>a concept, then short answer questions or 	essay questions could be employed as a measure because 	both lend themselves to explanations.</a:t>
            </a:r>
          </a:p>
          <a:p>
            <a:pPr lvl="1"/>
            <a:endParaRPr lang="en-US" sz="2000" dirty="0">
              <a:solidFill>
                <a:schemeClr val="bg1"/>
              </a:solidFill>
            </a:endParaRPr>
          </a:p>
          <a:p>
            <a:pPr marL="342900" indent="-342900">
              <a:buFont typeface="Arial" panose="020B0604020202020204" pitchFamily="34" charset="0"/>
              <a:buChar char="•"/>
            </a:pPr>
            <a:r>
              <a:rPr lang="en-US" sz="2000" i="1" dirty="0">
                <a:solidFill>
                  <a:schemeClr val="bg1"/>
                </a:solidFill>
              </a:rPr>
              <a:t>Direct versus indirect measures</a:t>
            </a:r>
          </a:p>
        </p:txBody>
      </p:sp>
      <p:sp>
        <p:nvSpPr>
          <p:cNvPr id="11" name="Rectangle 10"/>
          <p:cNvSpPr/>
          <p:nvPr/>
        </p:nvSpPr>
        <p:spPr>
          <a:xfrm>
            <a:off x="259746" y="297882"/>
            <a:ext cx="4851008" cy="646331"/>
          </a:xfrm>
          <a:prstGeom prst="rect">
            <a:avLst/>
          </a:prstGeom>
        </p:spPr>
        <p:txBody>
          <a:bodyPr wrap="none">
            <a:spAutoFit/>
          </a:bodyPr>
          <a:lstStyle/>
          <a:p>
            <a:pPr lvl="0"/>
            <a:r>
              <a:rPr lang="en-US" sz="3600" dirty="0">
                <a:solidFill>
                  <a:srgbClr val="FFFFFF"/>
                </a:solidFill>
                <a:latin typeface="Georgia"/>
                <a:cs typeface="Georgia"/>
              </a:rPr>
              <a:t>Determining Measures</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55224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535531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Carnegie Mellon University defines Direct Measures of Student Learning Assessment as:</a:t>
            </a:r>
          </a:p>
          <a:p>
            <a:r>
              <a:rPr lang="en-US" dirty="0">
                <a:solidFill>
                  <a:schemeClr val="bg1"/>
                </a:solidFill>
                <a:cs typeface="Arial"/>
              </a:rPr>
              <a:t>“Direct assessment is when measures of learning are based on student performance or demonstrates the learning itself.  Scoring performance on tests, term papers, or the execution of lab skills, would all be examples of direct assessment of learning. Direct assessment of learning can occur within a course (e.g., performance on a series of tests) or could occur across courses or years (comparing writing scores from sophomore to senior year).”</a:t>
            </a:r>
          </a:p>
          <a:p>
            <a:endParaRPr lang="en-US" dirty="0">
              <a:solidFill>
                <a:schemeClr val="bg1"/>
              </a:solidFill>
              <a:cs typeface="Arial"/>
            </a:endParaRPr>
          </a:p>
          <a:p>
            <a:pPr marL="285750" indent="-285750">
              <a:buFont typeface="Arial" panose="020B0604020202020204" pitchFamily="34" charset="0"/>
              <a:buChar char="•"/>
            </a:pPr>
            <a:r>
              <a:rPr lang="en-US" dirty="0">
                <a:solidFill>
                  <a:schemeClr val="bg1"/>
                </a:solidFill>
                <a:cs typeface="Arial"/>
              </a:rPr>
              <a:t>Southern Methodist University offers this definition of Direct Measures:</a:t>
            </a:r>
          </a:p>
          <a:p>
            <a:r>
              <a:rPr lang="en-US" dirty="0">
                <a:solidFill>
                  <a:schemeClr val="bg1"/>
                </a:solidFill>
                <a:cs typeface="Arial"/>
              </a:rPr>
              <a:t>“Direct measures are regularly employed to measure learning in the classroom. Direct measures are those that measure student learning by assessing actual samples of student work. Examples include: exams/tests, papers, projects, presentations, portfolios, performances, etc. Because direct measures capture what students can actually do, they are considered best for measuring levels of achievement of student learning on specific outcomes.”</a:t>
            </a:r>
          </a:p>
        </p:txBody>
      </p:sp>
      <p:sp>
        <p:nvSpPr>
          <p:cNvPr id="2" name="Rectangle 1"/>
          <p:cNvSpPr/>
          <p:nvPr/>
        </p:nvSpPr>
        <p:spPr>
          <a:xfrm>
            <a:off x="1969682" y="297882"/>
            <a:ext cx="3515706" cy="646331"/>
          </a:xfrm>
          <a:prstGeom prst="rect">
            <a:avLst/>
          </a:prstGeom>
        </p:spPr>
        <p:txBody>
          <a:bodyPr wrap="none">
            <a:spAutoFit/>
          </a:bodyPr>
          <a:lstStyle/>
          <a:p>
            <a:pPr lvl="0"/>
            <a:r>
              <a:rPr lang="en-US" sz="3600" dirty="0">
                <a:solidFill>
                  <a:srgbClr val="FFFFFF"/>
                </a:solidFill>
                <a:latin typeface="Georgia"/>
                <a:cs typeface="Georgia"/>
              </a:rPr>
              <a:t>Direct Measures</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4270734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TotalTime>
  <Words>1625</Words>
  <Application>Microsoft Macintosh PowerPoint</Application>
  <PresentationFormat>On-screen Show (4:3)</PresentationFormat>
  <Paragraphs>209</Paragraphs>
  <Slides>21</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Microsoft Office User</cp:lastModifiedBy>
  <cp:revision>60</cp:revision>
  <cp:lastPrinted>2013-08-23T22:03:43Z</cp:lastPrinted>
  <dcterms:created xsi:type="dcterms:W3CDTF">2013-08-23T15:55:02Z</dcterms:created>
  <dcterms:modified xsi:type="dcterms:W3CDTF">2020-07-13T18:25:20Z</dcterms:modified>
</cp:coreProperties>
</file>